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1125200" cy="9144000"/>
  <p:notesSz cx="9144000" cy="6858000"/>
  <p:custDataLst>
    <p:tags r:id="rId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CC66FF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-102" y="-612"/>
      </p:cViewPr>
      <p:guideLst>
        <p:guide orient="horz" pos="2880"/>
        <p:guide pos="35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l-GR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008313" y="514350"/>
            <a:ext cx="3128962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2ACF18-67C3-4FA6-BABC-0436950D0F50}" type="slidenum">
              <a:rPr lang="el-GR"/>
              <a:pPr/>
              <a:t>‹Nº›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0BF75-E1EC-40D2-9C81-377ECEBDB8C0}" type="slidenum">
              <a:rPr lang="el-GR"/>
              <a:pPr/>
              <a:t>1</a:t>
            </a:fld>
            <a:endParaRPr lang="el-GR"/>
          </a:p>
        </p:txBody>
      </p:sp>
      <p:sp>
        <p:nvSpPr>
          <p:cNvPr id="11266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3006725" y="522288"/>
            <a:ext cx="3127375" cy="2570162"/>
          </a:xfrm>
          <a:ln/>
        </p:spPr>
      </p:sp>
      <p:sp>
        <p:nvSpPr>
          <p:cNvPr id="1126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14400" y="3257550"/>
            <a:ext cx="7313613" cy="3084513"/>
          </a:xfrm>
          <a:ln/>
        </p:spPr>
        <p:txBody>
          <a:bodyPr wrap="none" anchor="ctr"/>
          <a:lstStyle/>
          <a:p>
            <a:pPr defTabSz="449263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35025" y="2840038"/>
            <a:ext cx="9455150" cy="196056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68463" y="5181600"/>
            <a:ext cx="7788275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2604A-D7EE-4F32-9377-6C5F3D5E3CC9}" type="slidenum">
              <a:rPr lang="el-GR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7ACBC-0D4A-4F87-8EA0-81C25E218C3B}" type="slidenum">
              <a:rPr lang="el-GR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066088" y="366713"/>
            <a:ext cx="2503487" cy="78009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55625" y="366713"/>
            <a:ext cx="7358063" cy="78009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1CE80-900A-47CA-A6D1-771C3B0176B4}" type="slidenum">
              <a:rPr lang="el-GR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555625" y="366713"/>
            <a:ext cx="10013950" cy="1524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55625" y="2133600"/>
            <a:ext cx="4930775" cy="29400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638800" y="2133600"/>
            <a:ext cx="4930775" cy="29400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555625" y="5226050"/>
            <a:ext cx="4930775" cy="29416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638800" y="5226050"/>
            <a:ext cx="4930775" cy="29416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555625" y="8326438"/>
            <a:ext cx="2597150" cy="6350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00475" y="8326438"/>
            <a:ext cx="3524250" cy="6350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72425" y="8326438"/>
            <a:ext cx="2597150" cy="635000"/>
          </a:xfrm>
        </p:spPr>
        <p:txBody>
          <a:bodyPr/>
          <a:lstStyle>
            <a:lvl1pPr>
              <a:defRPr/>
            </a:lvl1pPr>
          </a:lstStyle>
          <a:p>
            <a:fld id="{AE6ED18F-AF05-4BF7-8775-FCD3D786BAEE}" type="slidenum">
              <a:rPr lang="el-GR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CDDE6-E90E-47DF-A06A-00F3F565A5AA}" type="slidenum">
              <a:rPr lang="el-GR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79475" y="5875338"/>
            <a:ext cx="945515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79475" y="3875088"/>
            <a:ext cx="945515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2B8BC-9A5A-4D93-BD6E-000931AA9561}" type="slidenum">
              <a:rPr lang="el-GR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55625" y="2133600"/>
            <a:ext cx="493077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638800" y="2133600"/>
            <a:ext cx="493077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36A8D-C00C-4888-A0A1-8532E1099E53}" type="slidenum">
              <a:rPr lang="el-GR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55625" y="2046288"/>
            <a:ext cx="491648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55625" y="2900363"/>
            <a:ext cx="491648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651500" y="2046288"/>
            <a:ext cx="4918075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651500" y="2900363"/>
            <a:ext cx="4918075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9A47D-B7E8-4426-923A-187B62818308}" type="slidenum">
              <a:rPr lang="el-GR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DEEDB-731F-4CFC-9EAE-3A7A0BDC6102}" type="slidenum">
              <a:rPr lang="el-GR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80E05-5CA9-4918-A7B4-3F1532D1232A}" type="slidenum">
              <a:rPr lang="el-GR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25" y="363538"/>
            <a:ext cx="366077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49750" y="363538"/>
            <a:ext cx="6219825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25" y="1912938"/>
            <a:ext cx="3660775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074CB-66F8-4028-8718-B8AE596FA804}" type="slidenum">
              <a:rPr lang="el-GR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81225" y="6400800"/>
            <a:ext cx="667385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81225" y="817563"/>
            <a:ext cx="667385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81225" y="7156450"/>
            <a:ext cx="667385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65ED3-E441-4EBE-B902-8518C380C314}" type="slidenum">
              <a:rPr lang="el-GR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55625" y="366713"/>
            <a:ext cx="100139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5625" y="2133600"/>
            <a:ext cx="1001395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55625" y="8326438"/>
            <a:ext cx="259715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00475" y="8326438"/>
            <a:ext cx="352425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72425" y="8326438"/>
            <a:ext cx="259715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38FA2BB-BEB2-4987-9F2C-330F63D84221}" type="slidenum">
              <a:rPr lang="el-GR"/>
              <a:pPr/>
              <a:t>‹Nº›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hyperlink" Target="http://www.google.gr/imgres?um=1&amp;hl=el&amp;sa=N&amp;biw=1280&amp;bih=650&amp;tbm=isch&amp;tbnid=5sHJAJ0xrMIfMM:&amp;imgrefurl=http://www.flickr.com/photos/mapsoftheancientworld/2049244149/&amp;docid=_ZiCpdbvKHOAoM&amp;imgurl=http://farm3.staticflickr.com/2004/2049244149_04a636b02b.jpg&amp;w=500&amp;h=335&amp;ei=0ldiT6-DCObk4QSsi52MCA&amp;zoom=1" TargetMode="External"/><Relationship Id="rId18" Type="http://schemas.openxmlformats.org/officeDocument/2006/relationships/image" Target="../media/image17.jpeg"/><Relationship Id="rId26" Type="http://schemas.openxmlformats.org/officeDocument/2006/relationships/image" Target="../media/image22.jpeg"/><Relationship Id="rId3" Type="http://schemas.openxmlformats.org/officeDocument/2006/relationships/image" Target="../media/image6.jpeg"/><Relationship Id="rId21" Type="http://schemas.openxmlformats.org/officeDocument/2006/relationships/hyperlink" Target="http://www.google.gr/imgres?imgurl=http://www.mlahanas.de/Greeks/images/ArgoShip.jpg&amp;imgrefurl=http://www.mlahanas.de/Greeks/Ships/Ships.htm&amp;usg=__n8NEnBf7p7A_wGAJPeGGrhE3F6g=&amp;h=355&amp;w=272&amp;sz=22&amp;hl=el&amp;start=78&amp;zoom=1&amp;tbnid=jVoXYkFeZOm-jM:&amp;tbnh=121&amp;tbnw=93&amp;ei=ighnT9WwCZTB8QP6j9WTCA&amp;prev=/search%3Fq%3Dancient%2Bgreek%2Bcolonies%2Bship%26start%3D60%26hl%3Del%26sa%3DN%26gbv%3D2%26tbm%3Disch&amp;itbs=1" TargetMode="External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17" Type="http://schemas.openxmlformats.org/officeDocument/2006/relationships/hyperlink" Target="http://www.google.gr/imgres?imgurl=http://www.coinreplicas.com/wp-content/uploads/SIC_15_obv.jpg&amp;imgrefurl=http://www.coinreplicas.com/naxos-sicily-ancient-greek-silver-tetradrachm-5&amp;usg=__PYhZa69WGzs_wYV0UVCOZPE1N0w=&amp;h=296&amp;w=300&amp;sz=84&amp;hl=el&amp;start=211&amp;zoom=1&amp;tbnid=6ManpfucsL0FQM:&amp;tbnh=114&amp;tbnw=116&amp;ei=5gZnT_D7MpOZ8gPYjJ2BCA&amp;prev=/search%3Fq%3Dancient%2Bgreek%2Bcolonies%26start%3D200%26hl%3Del%26sa%3DN%26gbv%3D2%26tbm%3Disch&amp;itbs=1" TargetMode="External"/><Relationship Id="rId25" Type="http://schemas.openxmlformats.org/officeDocument/2006/relationships/image" Target="../media/image21.jpe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6.jpeg"/><Relationship Id="rId20" Type="http://schemas.openxmlformats.org/officeDocument/2006/relationships/image" Target="../media/image18.jpeg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0.jpeg"/><Relationship Id="rId5" Type="http://schemas.openxmlformats.org/officeDocument/2006/relationships/image" Target="../media/image7.png"/><Relationship Id="rId15" Type="http://schemas.openxmlformats.org/officeDocument/2006/relationships/hyperlink" Target="http://www.google.gr/imgres?imgurl=http://image.shutterstock.com/display_pic_with_logo/159898/159898,1285570776,4/stock-photo-ruins-of-ancient-greek-colony-khersones-sevastopol-crimea-61777486.jpg&amp;imgrefurl=http://www.shutterstock.com/pic-61777486/stock-photo-ruins-of-ancient-greek-colony-khersones-sevastopol-crimea.html&amp;usg=__QWbVBVcfGC6I11xO2-H-NbJa48c=&amp;h=319&amp;w=450&amp;sz=62&amp;hl=el&amp;start=18&amp;zoom=1&amp;tbnid=aDXsdGUWmJl4zM:&amp;tbnh=90&amp;tbnw=127&amp;ei=nwRnT7eCOIX80QXU9oCcCA&amp;prev=/search%3Fq%3Dancient%2Bgreek%2Bcolonies%26hl%3Del%26gbv%3D2%26tbm%3Disch&amp;itbs=1" TargetMode="External"/><Relationship Id="rId23" Type="http://schemas.openxmlformats.org/officeDocument/2006/relationships/hyperlink" Target="http://www.google.gr/imgres?imgurl=http://ocw.unican.es/humanidades/historia-del-proximo-oriente/modulo-5/imagenes/colonizacion-griega-iberia.png/image_preview&amp;imgrefurl=http://meetingpoint.wikispaces.com/Greek%2Band%2BPhoenician%2BColonizations%2Bin%2Bthe%2BIberian%2BPeninsula&amp;usg=__3yL7vMpwi5G4SN5bMead0Dh_N38=&amp;h=295&amp;w=400&amp;sz=260&amp;hl=el&amp;start=10&amp;zoom=1&amp;tbnid=_7Lmuk8Q5iyxNM:&amp;tbnh=91&amp;tbnw=124&amp;ei=hxFnT6uhH4aS0QXAgLn2Cg&amp;prev=/search%3Fq%3Dancient%2Bgreek%2Bcolonies%2Bin%2Biberian%2Bpeninsula%2Bmap%26hl%3Del%26sa%3DN%26gbv%3D2%26tbm%3Disch&amp;itbs=1" TargetMode="External"/><Relationship Id="rId10" Type="http://schemas.openxmlformats.org/officeDocument/2006/relationships/image" Target="../media/image12.png"/><Relationship Id="rId19" Type="http://schemas.openxmlformats.org/officeDocument/2006/relationships/hyperlink" Target="http://www.google.gr/imgres?imgurl=http://farm1.staticflickr.com/1/1289587_2d294bb8b0.jpg&amp;imgrefurl=http://www.flickr.com/photos/mharrsch/1289587/&amp;usg=__RVSb16SD9hcN2lOLyCAPCk7e40Q=&amp;h=500&amp;w=375&amp;sz=41&amp;hl=el&amp;start=210&amp;zoom=1&amp;tbnid=_B7OtP4Jr5liOM:&amp;tbnh=130&amp;tbnw=98&amp;ei=5gZnT_D7MpOZ8gPYjJ2BCA&amp;prev=/search%3Fq%3Dancient%2Bgreek%2Bcolonies%26start%3D200%26hl%3Del%26sa%3DN%26gbv%3D2%26tbm%3Disch&amp;itbs=1" TargetMode="External"/><Relationship Id="rId4" Type="http://schemas.openxmlformats.org/officeDocument/2006/relationships/oleObject" Target="../embeddings/oleObject2.bin"/><Relationship Id="rId9" Type="http://schemas.openxmlformats.org/officeDocument/2006/relationships/image" Target="../media/image11.jpeg"/><Relationship Id="rId14" Type="http://schemas.openxmlformats.org/officeDocument/2006/relationships/image" Target="../media/image15.jpeg"/><Relationship Id="rId22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371600"/>
            <a:ext cx="15697200" cy="12039600"/>
          </a:xfrm>
          <a:blipFill dpi="0" rotWithShape="0">
            <a:blip r:embed="rId4" cstate="email"/>
            <a:srcRect/>
            <a:stretch>
              <a:fillRect/>
            </a:stretch>
          </a:blipFill>
          <a:ln/>
        </p:spPr>
        <p:txBody>
          <a:bodyPr lIns="90000" tIns="45000" rIns="90000" bIns="45000"/>
          <a:lstStyle/>
          <a:p>
            <a:endParaRPr lang="es-E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3335000" y="685800"/>
            <a:ext cx="1506538" cy="4914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990600" y="2438400"/>
            <a:ext cx="1187450" cy="2190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259263" y="1809750"/>
            <a:ext cx="223837" cy="1231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2209800" y="0"/>
          <a:ext cx="6416675" cy="5387975"/>
        </p:xfrm>
        <a:graphic>
          <a:graphicData uri="http://schemas.openxmlformats.org/presentationml/2006/ole">
            <p:oleObj spid="_x0000_s9222" r:id="rId7" imgW="1800000" imgH="1800000" progId="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3" name="Object 5"/>
          <p:cNvGraphicFramePr>
            <a:graphicFrameLocks noChangeAspect="1"/>
          </p:cNvGraphicFramePr>
          <p:nvPr>
            <p:ph type="title" sz="quarter"/>
          </p:nvPr>
        </p:nvGraphicFramePr>
        <p:xfrm>
          <a:off x="8458200" y="609600"/>
          <a:ext cx="1681163" cy="866775"/>
        </p:xfrm>
        <a:graphic>
          <a:graphicData uri="http://schemas.openxmlformats.org/presentationml/2006/ole">
            <p:oleObj spid="_x0000_s2053" name="Φωτογραφία του Photo Editor" r:id="rId4" imgW="4896533" imgH="2523810" progId="MSPhotoEd.3">
              <p:embed/>
            </p:oleObj>
          </a:graphicData>
        </a:graphic>
      </p:graphicFrame>
      <p:pic>
        <p:nvPicPr>
          <p:cNvPr id="2054" name="Picture 6"/>
          <p:cNvPicPr>
            <a:picLocks noChangeAspect="1" noChangeArrowheads="1"/>
          </p:cNvPicPr>
          <p:nvPr>
            <p:ph sz="quarter" idx="1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2317750" y="5181600"/>
            <a:ext cx="1854200" cy="1849438"/>
          </a:xfrm>
          <a:noFill/>
          <a:ln/>
        </p:spPr>
      </p:pic>
      <p:pic>
        <p:nvPicPr>
          <p:cNvPr id="2056" name="Picture 8"/>
          <p:cNvPicPr>
            <a:picLocks noChangeAspect="1" noChangeArrowheads="1"/>
          </p:cNvPicPr>
          <p:nvPr>
            <p:ph sz="quarter" idx="2"/>
          </p:nvPr>
        </p:nvPicPr>
        <p:blipFill>
          <a:blip r:embed="rId6" cstate="email"/>
          <a:srcRect/>
          <a:stretch>
            <a:fillRect/>
          </a:stretch>
        </p:blipFill>
        <p:spPr>
          <a:xfrm>
            <a:off x="6953250" y="6096000"/>
            <a:ext cx="1766888" cy="1389063"/>
          </a:xfrm>
          <a:noFill/>
          <a:ln/>
        </p:spPr>
      </p:pic>
      <p:pic>
        <p:nvPicPr>
          <p:cNvPr id="2058" name="Picture 10"/>
          <p:cNvPicPr>
            <a:picLocks noChangeAspect="1" noChangeArrowheads="1"/>
          </p:cNvPicPr>
          <p:nvPr>
            <p:ph sz="quarter" idx="3"/>
          </p:nvPr>
        </p:nvPicPr>
        <p:blipFill>
          <a:blip r:embed="rId7" cstate="email"/>
          <a:srcRect/>
          <a:stretch>
            <a:fillRect/>
          </a:stretch>
        </p:blipFill>
        <p:spPr>
          <a:xfrm>
            <a:off x="2514600" y="6858000"/>
            <a:ext cx="1947863" cy="1600200"/>
          </a:xfrm>
          <a:noFill/>
          <a:ln/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71475" y="6705600"/>
            <a:ext cx="2116138" cy="173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277813" y="5384800"/>
            <a:ext cx="2190750" cy="159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8066088" y="7620000"/>
            <a:ext cx="1946275" cy="1217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04800" y="304800"/>
            <a:ext cx="1947863" cy="1327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5934075" y="711200"/>
            <a:ext cx="1358900" cy="152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2225675" y="3149600"/>
            <a:ext cx="1668463" cy="1727200"/>
          </a:xfrm>
          <a:prstGeom prst="wedgeEllipseCallout">
            <a:avLst>
              <a:gd name="adj1" fmla="val -56134"/>
              <a:gd name="adj2" fmla="val 825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800">
                <a:solidFill>
                  <a:srgbClr val="CC66FF"/>
                </a:solidFill>
              </a:rPr>
              <a:t>We are friends</a:t>
            </a:r>
          </a:p>
          <a:p>
            <a:r>
              <a:rPr lang="en-US" sz="800">
                <a:solidFill>
                  <a:srgbClr val="CC66FF"/>
                </a:solidFill>
              </a:rPr>
              <a:t>We are together</a:t>
            </a:r>
          </a:p>
          <a:p>
            <a:r>
              <a:rPr lang="en-US" sz="800">
                <a:solidFill>
                  <a:srgbClr val="CC66FF"/>
                </a:solidFill>
              </a:rPr>
              <a:t>We are equal</a:t>
            </a:r>
          </a:p>
          <a:p>
            <a:r>
              <a:rPr lang="en-US" sz="800">
                <a:solidFill>
                  <a:srgbClr val="CC66FF"/>
                </a:solidFill>
              </a:rPr>
              <a:t>AND</a:t>
            </a:r>
          </a:p>
          <a:p>
            <a:r>
              <a:rPr lang="en-US" sz="800">
                <a:solidFill>
                  <a:srgbClr val="CC66FF"/>
                </a:solidFill>
              </a:rPr>
              <a:t>We are the same</a:t>
            </a:r>
          </a:p>
          <a:p>
            <a:r>
              <a:rPr lang="en-US" sz="800">
                <a:solidFill>
                  <a:srgbClr val="CC66FF"/>
                </a:solidFill>
              </a:rPr>
              <a:t>We are different</a:t>
            </a:r>
          </a:p>
          <a:p>
            <a:r>
              <a:rPr lang="en-US" sz="800">
                <a:solidFill>
                  <a:srgbClr val="CC66FF"/>
                </a:solidFill>
              </a:rPr>
              <a:t>We are special</a:t>
            </a:r>
          </a:p>
          <a:p>
            <a:r>
              <a:rPr lang="en-US" sz="800">
                <a:solidFill>
                  <a:srgbClr val="CC66FF"/>
                </a:solidFill>
              </a:rPr>
              <a:t>In our way</a:t>
            </a:r>
            <a:endParaRPr lang="el-GR" sz="800">
              <a:solidFill>
                <a:srgbClr val="CC66FF"/>
              </a:solidFill>
            </a:endParaRPr>
          </a:p>
          <a:p>
            <a:pPr algn="ctr"/>
            <a:endParaRPr lang="el-GR" sz="800">
              <a:solidFill>
                <a:srgbClr val="CC66FF"/>
              </a:solidFill>
            </a:endParaRPr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4357688" y="4064000"/>
            <a:ext cx="1760537" cy="1422400"/>
          </a:xfrm>
          <a:prstGeom prst="wedgeEllipseCallout">
            <a:avLst>
              <a:gd name="adj1" fmla="val -67981"/>
              <a:gd name="adj2" fmla="val 447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800">
                <a:solidFill>
                  <a:srgbClr val="CC66FF"/>
                </a:solidFill>
              </a:rPr>
              <a:t>They transferred the art, the religious and social values, the olive, the vine and the vascular.</a:t>
            </a:r>
            <a:endParaRPr lang="el-GR" sz="800">
              <a:solidFill>
                <a:srgbClr val="CC66FF"/>
              </a:solidFill>
            </a:endParaRPr>
          </a:p>
        </p:txBody>
      </p:sp>
      <p:pic>
        <p:nvPicPr>
          <p:cNvPr id="2070" name="rg_hi" descr="ANd9GcTx6doWqSrHqEvIv1P1-psaoBCh0Hjm56y3ETscQ3jl8aGX0-I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8899525" y="3352800"/>
            <a:ext cx="176212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" name="Picture 24" descr="ANd9GcRq_j_NTzB9_9xZa9cWWpVka3X93t8sAQ8pS7t68bNJ8ERGs2JaB3oVZw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4727575" y="2133600"/>
            <a:ext cx="1473200" cy="1143000"/>
          </a:xfrm>
          <a:prstGeom prst="rect">
            <a:avLst/>
          </a:prstGeom>
          <a:noFill/>
        </p:spPr>
      </p:pic>
      <p:pic>
        <p:nvPicPr>
          <p:cNvPr id="2076" name="Picture 28" descr="ANd9GcTadx4aBfORNY8wbY4bakMRPBoo4eyV8QifRLgr19Dz9ghUNbjG91b9Cw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email"/>
          <a:srcRect/>
          <a:stretch>
            <a:fillRect/>
          </a:stretch>
        </p:blipFill>
        <p:spPr bwMode="auto">
          <a:xfrm>
            <a:off x="4635500" y="711200"/>
            <a:ext cx="1344613" cy="1447800"/>
          </a:xfrm>
          <a:prstGeom prst="rect">
            <a:avLst/>
          </a:prstGeom>
          <a:noFill/>
        </p:spPr>
      </p:pic>
      <p:pic>
        <p:nvPicPr>
          <p:cNvPr id="2078" name="Picture 30" descr="ANd9GcQm1RBblDuek04ePCZ9m8rKPCFhKNK-r449ee17_kCEL2VoAxlLI41m9G8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email"/>
          <a:srcRect/>
          <a:stretch>
            <a:fillRect/>
          </a:stretch>
        </p:blipFill>
        <p:spPr bwMode="auto">
          <a:xfrm>
            <a:off x="3616325" y="1016000"/>
            <a:ext cx="1135063" cy="1651000"/>
          </a:xfrm>
          <a:prstGeom prst="rect">
            <a:avLst/>
          </a:prstGeom>
          <a:noFill/>
        </p:spPr>
      </p:pic>
      <p:pic>
        <p:nvPicPr>
          <p:cNvPr id="2080" name="Picture 32" descr="ANd9GcQAyeIJwG3cdRORgaqS8A6v0XjHQsBXCloScwliUKhRCciqK-_7ySRbvcg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email"/>
          <a:srcRect/>
          <a:stretch>
            <a:fillRect/>
          </a:stretch>
        </p:blipFill>
        <p:spPr bwMode="auto">
          <a:xfrm>
            <a:off x="6211888" y="2235200"/>
            <a:ext cx="996950" cy="1422400"/>
          </a:xfrm>
          <a:prstGeom prst="rect">
            <a:avLst/>
          </a:prstGeom>
          <a:noFill/>
        </p:spPr>
      </p:pic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0" y="2032000"/>
            <a:ext cx="2503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i="1">
                <a:solidFill>
                  <a:srgbClr val="FF0066"/>
                </a:solidFill>
              </a:rPr>
              <a:t>Ancient Greek</a:t>
            </a:r>
            <a:endParaRPr lang="el-GR" b="1" i="1">
              <a:solidFill>
                <a:srgbClr val="FF0066"/>
              </a:solidFill>
            </a:endParaRP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3894138" y="3454400"/>
            <a:ext cx="1482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0066"/>
                </a:solidFill>
              </a:rPr>
              <a:t>Colonies</a:t>
            </a:r>
            <a:endParaRPr lang="el-GR" b="1" i="1">
              <a:solidFill>
                <a:srgbClr val="FF0066"/>
              </a:solidFill>
            </a:endParaRP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7045325" y="5283200"/>
            <a:ext cx="201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0066"/>
                </a:solidFill>
              </a:rPr>
              <a:t>in Mediterranean</a:t>
            </a:r>
            <a:endParaRPr lang="el-GR" b="1" i="1">
              <a:solidFill>
                <a:srgbClr val="FF0066"/>
              </a:solidFill>
            </a:endParaRPr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8993188" y="2540000"/>
            <a:ext cx="1479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FF0066"/>
                </a:solidFill>
              </a:rPr>
              <a:t>in black sea</a:t>
            </a:r>
            <a:endParaRPr lang="el-GR" b="1" i="1">
              <a:solidFill>
                <a:srgbClr val="FF0066"/>
              </a:solidFill>
            </a:endParaRPr>
          </a:p>
        </p:txBody>
      </p:sp>
      <p:pic>
        <p:nvPicPr>
          <p:cNvPr id="2086" name="Picture 38" descr="ANd9GcT20mEnljknB49_J_1IwQKxF6wzYP9tsPmnz9xaZC_rfJQODRkNiDvClQ">
            <a:hlinkClick r:id="rId23"/>
          </p:cNvPr>
          <p:cNvPicPr>
            <a:picLocks noChangeAspect="1" noChangeArrowheads="1"/>
          </p:cNvPicPr>
          <p:nvPr/>
        </p:nvPicPr>
        <p:blipFill>
          <a:blip r:embed="rId24" cstate="email"/>
          <a:srcRect/>
          <a:stretch>
            <a:fillRect/>
          </a:stretch>
        </p:blipFill>
        <p:spPr bwMode="auto">
          <a:xfrm>
            <a:off x="8993188" y="6096000"/>
            <a:ext cx="1576387" cy="1268413"/>
          </a:xfrm>
          <a:prstGeom prst="rect">
            <a:avLst/>
          </a:prstGeom>
          <a:noFill/>
        </p:spPr>
      </p:pic>
      <p:pic>
        <p:nvPicPr>
          <p:cNvPr id="2089" name="Picture 41" descr="DSC00732"/>
          <p:cNvPicPr>
            <a:picLocks noChangeAspect="1" noChangeArrowheads="1"/>
          </p:cNvPicPr>
          <p:nvPr>
            <p:ph sz="quarter" idx="4"/>
          </p:nvPr>
        </p:nvPicPr>
        <p:blipFill>
          <a:blip r:embed="rId25" cstate="email"/>
          <a:srcRect/>
          <a:stretch>
            <a:fillRect/>
          </a:stretch>
        </p:blipFill>
        <p:spPr>
          <a:xfrm>
            <a:off x="4191000" y="5638800"/>
            <a:ext cx="1935163" cy="1450975"/>
          </a:xfrm>
          <a:noFill/>
          <a:ln/>
        </p:spPr>
      </p:pic>
      <p:pic>
        <p:nvPicPr>
          <p:cNvPr id="2091" name="Picture 43" descr="DSC00927"/>
          <p:cNvPicPr>
            <a:picLocks noChangeAspect="1" noChangeArrowheads="1"/>
          </p:cNvPicPr>
          <p:nvPr/>
        </p:nvPicPr>
        <p:blipFill>
          <a:blip r:embed="rId26" cstate="email"/>
          <a:srcRect/>
          <a:stretch>
            <a:fillRect/>
          </a:stretch>
        </p:blipFill>
        <p:spPr bwMode="auto">
          <a:xfrm>
            <a:off x="4191000" y="70104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509</TotalTime>
  <Words>52</Words>
  <Application>Microsoft Office PowerPoint</Application>
  <PresentationFormat>Personalizado</PresentationFormat>
  <Paragraphs>14</Paragraphs>
  <Slides>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Προεπιλεγμένη σχεδίαση</vt:lpstr>
      <vt:lpstr>Φωτογραφία του Microsoft Photo Editor 3.0</vt:lpstr>
      <vt:lpstr>Diapositiva 1</vt:lpstr>
      <vt:lpstr>Diapositiva 2</vt:lpstr>
    </vt:vector>
  </TitlesOfParts>
  <Company>2o ΓΥΜΝΑΣΙΟ ΔΡΑΠΕΤΣΩΝΑΣ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Administrator</dc:creator>
  <cp:lastModifiedBy>RAMON</cp:lastModifiedBy>
  <cp:revision>9</cp:revision>
  <dcterms:created xsi:type="dcterms:W3CDTF">2012-03-18T21:59:17Z</dcterms:created>
  <dcterms:modified xsi:type="dcterms:W3CDTF">2012-05-06T16:36:21Z</dcterms:modified>
</cp:coreProperties>
</file>