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63" autoAdjust="0"/>
  </p:normalViewPr>
  <p:slideViewPr>
    <p:cSldViewPr snapToGrid="0" showGuides="1">
      <p:cViewPr varScale="1">
        <p:scale>
          <a:sx n="92" d="100"/>
          <a:sy n="92" d="100"/>
        </p:scale>
        <p:origin x="-10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BFD9E-0CCF-495A-A882-9DC4CE12EAD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3C603C-00AA-4CE2-945B-B4172432719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9957-CF86-491B-AFCA-59B56857F5F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4C584-68D0-4804-B2D9-7358D43467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708759-835E-404D-9A1D-890DD38BD3C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AECEE-507C-41D5-AA22-140B927CB8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C0D7-CC1D-46FA-9292-0869FFD7E43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59FA-2366-4C6E-9831-CB2E58E5BE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A9B1E-C2D8-4CED-8FEB-41F2ABF8FE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901D-2DF7-4570-A3B3-7D06F69EE6B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5311-6A7E-408E-BAAA-B7A6334D35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A6BE-2BD7-458B-BEC7-9136D384F59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FD12-8470-4167-848C-0995DD0709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EDA5-2158-46B0-A269-B031B0CD90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B0CF4-2F53-48D5-9357-4215EB335C1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9CD3-1608-4326-A13A-BE706A5CC8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F113-DEE5-4CC7-81C9-629C242427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84491-437B-46EF-904C-8E7888AB9E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00DE2-221B-4808-9330-572C640CEB8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A168-A01C-4598-B42B-96AEAD6F40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546F7-6958-4FD0-A6DE-AFD3653B35D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C45A-BDEB-470F-83EE-449ACB7455A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3296-DE58-4243-9935-44DF4DB127A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28C66D-BB0A-40BD-A11F-A8431E271F54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9D9955-881A-447F-B9E9-EDB04623373C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/>
              <a:t>“Взаимно културно влияние на колонизацията и миграцията”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/>
              <a:t>Първа партньорска среща в Марсилия - Франция</a:t>
            </a:r>
          </a:p>
        </p:txBody>
      </p:sp>
      <p:pic>
        <p:nvPicPr>
          <p:cNvPr id="56324" name="Picture 4" descr="comenius_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8738" y="279400"/>
            <a:ext cx="3511550" cy="1944688"/>
          </a:xfrm>
          <a:prstGeom prst="rect">
            <a:avLst/>
          </a:prstGeom>
          <a:noFill/>
        </p:spPr>
      </p:pic>
      <p:pic>
        <p:nvPicPr>
          <p:cNvPr id="56325" name="Picture 5" descr="meeting - marseille 4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038" y="4449763"/>
            <a:ext cx="3890962" cy="240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Посещение в училище “Втори шанс” създадено по проект на ЕС</a:t>
            </a:r>
          </a:p>
        </p:txBody>
      </p:sp>
      <p:pic>
        <p:nvPicPr>
          <p:cNvPr id="80901" name="Picture 5" descr="meeting - marseille 3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1088" y="1658938"/>
            <a:ext cx="6284912" cy="4818062"/>
          </a:xfrm>
          <a:prstGeom prst="rect">
            <a:avLst/>
          </a:prstGeom>
          <a:noFill/>
        </p:spPr>
      </p:pic>
      <p:pic>
        <p:nvPicPr>
          <p:cNvPr id="80902" name="Picture 6" descr="meeting - marseille 3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3250" y="2286000"/>
            <a:ext cx="5630863" cy="4252913"/>
          </a:xfrm>
          <a:prstGeom prst="rect">
            <a:avLst/>
          </a:prstGeom>
          <a:noFill/>
        </p:spPr>
      </p:pic>
      <p:pic>
        <p:nvPicPr>
          <p:cNvPr id="80903" name="Picture 7" descr="meeting - marseille 3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82813"/>
            <a:ext cx="6867525" cy="467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6425" cy="1143000"/>
          </a:xfrm>
        </p:spPr>
        <p:txBody>
          <a:bodyPr/>
          <a:lstStyle/>
          <a:p>
            <a:r>
              <a:rPr lang="bg-BG"/>
              <a:t>Виртуална разходка в Марсилия</a:t>
            </a:r>
          </a:p>
        </p:txBody>
      </p:sp>
      <p:pic>
        <p:nvPicPr>
          <p:cNvPr id="82949" name="Picture 5" descr="meeting - marseille 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6050" y="1836738"/>
            <a:ext cx="6138863" cy="5021262"/>
          </a:xfrm>
          <a:prstGeom prst="rect">
            <a:avLst/>
          </a:prstGeom>
          <a:noFill/>
        </p:spPr>
      </p:pic>
      <p:pic>
        <p:nvPicPr>
          <p:cNvPr id="82950" name="Picture 6" descr="meeting - marseille 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7888" y="2006600"/>
            <a:ext cx="5907087" cy="4645025"/>
          </a:xfrm>
          <a:prstGeom prst="rect">
            <a:avLst/>
          </a:prstGeom>
          <a:noFill/>
        </p:spPr>
      </p:pic>
      <p:pic>
        <p:nvPicPr>
          <p:cNvPr id="82951" name="Picture 7" descr="meeting - marseille 1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08113"/>
            <a:ext cx="7475538" cy="512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meeting - marseille 1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13" y="835025"/>
            <a:ext cx="4673600" cy="5543550"/>
          </a:xfrm>
          <a:prstGeom prst="rect">
            <a:avLst/>
          </a:prstGeom>
          <a:noFill/>
        </p:spPr>
      </p:pic>
      <p:pic>
        <p:nvPicPr>
          <p:cNvPr id="84999" name="Picture 7" descr="meeting - marseille 1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3538" y="928688"/>
            <a:ext cx="5791200" cy="4006850"/>
          </a:xfrm>
          <a:prstGeom prst="rect">
            <a:avLst/>
          </a:prstGeom>
          <a:noFill/>
        </p:spPr>
      </p:pic>
      <p:pic>
        <p:nvPicPr>
          <p:cNvPr id="85000" name="Picture 8" descr="meeting - marseille 4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0288" y="1177925"/>
            <a:ext cx="5921375" cy="4457700"/>
          </a:xfrm>
          <a:prstGeom prst="rect">
            <a:avLst/>
          </a:prstGeom>
          <a:noFill/>
        </p:spPr>
      </p:pic>
      <p:pic>
        <p:nvPicPr>
          <p:cNvPr id="85001" name="Picture 9" descr="meeting - marseille 4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16000" y="1439863"/>
            <a:ext cx="7561263" cy="49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meeting - marseille 4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7213" y="612775"/>
            <a:ext cx="4238625" cy="5746750"/>
          </a:xfrm>
          <a:prstGeom prst="rect">
            <a:avLst/>
          </a:prstGeom>
          <a:noFill/>
        </p:spPr>
      </p:pic>
      <p:pic>
        <p:nvPicPr>
          <p:cNvPr id="86021" name="Picture 5" descr="meeting - marseille 4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7425" y="1849438"/>
            <a:ext cx="5067300" cy="3452812"/>
          </a:xfrm>
          <a:prstGeom prst="rect">
            <a:avLst/>
          </a:prstGeom>
          <a:noFill/>
        </p:spPr>
      </p:pic>
      <p:pic>
        <p:nvPicPr>
          <p:cNvPr id="86022" name="Picture 6" descr="meeting - marseille 4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2938463"/>
            <a:ext cx="4994275" cy="3919537"/>
          </a:xfrm>
          <a:prstGeom prst="rect">
            <a:avLst/>
          </a:prstGeom>
          <a:noFill/>
        </p:spPr>
      </p:pic>
      <p:pic>
        <p:nvPicPr>
          <p:cNvPr id="86023" name="Picture 7" descr="meeting - marseille 4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36688" y="2311400"/>
            <a:ext cx="6022975" cy="416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55" decel="100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155" decel="100000"/>
                                        <p:tgtEl>
                                          <p:spTgt spid="860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meeting - marseille 4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3838" y="1963738"/>
            <a:ext cx="7142162" cy="4513262"/>
          </a:xfrm>
          <a:prstGeom prst="rect">
            <a:avLst/>
          </a:prstGeom>
          <a:noFill/>
        </p:spPr>
      </p:pic>
      <p:pic>
        <p:nvPicPr>
          <p:cNvPr id="87046" name="Picture 6" descr="meeting - marseille 4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3138" y="1397000"/>
            <a:ext cx="7097712" cy="4949825"/>
          </a:xfrm>
          <a:prstGeom prst="rect">
            <a:avLst/>
          </a:prstGeom>
          <a:noFill/>
        </p:spPr>
      </p:pic>
      <p:pic>
        <p:nvPicPr>
          <p:cNvPr id="87047" name="Picture 7" descr="meeting - marseille 1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000" y="2124075"/>
            <a:ext cx="6022975" cy="4352925"/>
          </a:xfrm>
          <a:prstGeom prst="rect">
            <a:avLst/>
          </a:prstGeom>
          <a:noFill/>
        </p:spPr>
      </p:pic>
      <p:pic>
        <p:nvPicPr>
          <p:cNvPr id="87048" name="Picture 8" descr="meeting - marseille 16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000" y="2514600"/>
            <a:ext cx="59499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87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meeting - marseille 2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" y="479425"/>
            <a:ext cx="8258175" cy="597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Стартиране на проекта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Посещение в колежа “Жул Фери” и среща с представители на кметсвото на Марсилия и местната преса по повод партньорската среща.</a:t>
            </a:r>
          </a:p>
          <a:p>
            <a:r>
              <a:rPr lang="bg-BG"/>
              <a:t>Представяне на забележителностите на Марсилия чрез постери изработени  от група ученици.</a:t>
            </a:r>
          </a:p>
          <a:p>
            <a:r>
              <a:rPr lang="bg-BG"/>
              <a:t>Разглеждане на учебната база, библиотеката и сравняване на учебните системи в страните партньори по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 Моменти от посещението в колеж “ Жул Фери”</a:t>
            </a:r>
          </a:p>
        </p:txBody>
      </p:sp>
      <p:pic>
        <p:nvPicPr>
          <p:cNvPr id="58375" name="Picture 7" descr="meeting - marseille 1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7663" y="1266825"/>
            <a:ext cx="5892800" cy="4411663"/>
          </a:xfrm>
          <a:prstGeom prst="rect">
            <a:avLst/>
          </a:prstGeom>
          <a:noFill/>
        </p:spPr>
      </p:pic>
      <p:pic>
        <p:nvPicPr>
          <p:cNvPr id="58376" name="Picture 8" descr="meeting - marseille 1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688" y="2165350"/>
            <a:ext cx="5340350" cy="416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6425" cy="1143000"/>
          </a:xfrm>
        </p:spPr>
        <p:txBody>
          <a:bodyPr/>
          <a:lstStyle/>
          <a:p>
            <a:r>
              <a:rPr lang="bg-BG"/>
              <a:t>Материалната база в колежа</a:t>
            </a:r>
          </a:p>
        </p:txBody>
      </p:sp>
      <p:pic>
        <p:nvPicPr>
          <p:cNvPr id="59398" name="Picture 6" descr="meeting - marseille 1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5888" y="1890713"/>
            <a:ext cx="5980112" cy="4586287"/>
          </a:xfrm>
          <a:prstGeom prst="rect">
            <a:avLst/>
          </a:prstGeom>
          <a:noFill/>
        </p:spPr>
      </p:pic>
      <p:pic>
        <p:nvPicPr>
          <p:cNvPr id="59399" name="Picture 7" descr="meeting - marseille 2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8363" y="1968500"/>
            <a:ext cx="5516562" cy="4643438"/>
          </a:xfrm>
          <a:prstGeom prst="rect">
            <a:avLst/>
          </a:prstGeom>
          <a:noFill/>
        </p:spPr>
      </p:pic>
      <p:pic>
        <p:nvPicPr>
          <p:cNvPr id="59400" name="Picture 8" descr="meeting - marseille 2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438" y="2443163"/>
            <a:ext cx="5211762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Представяне на забележителностите на града чрез постери изработени от ученици</a:t>
            </a:r>
          </a:p>
        </p:txBody>
      </p:sp>
      <p:pic>
        <p:nvPicPr>
          <p:cNvPr id="74755" name="Picture 3" descr="meeting - marseille 2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7150" y="2659063"/>
            <a:ext cx="5602288" cy="3817937"/>
          </a:xfrm>
          <a:prstGeom prst="rect">
            <a:avLst/>
          </a:prstGeom>
          <a:noFill/>
        </p:spPr>
      </p:pic>
      <p:pic>
        <p:nvPicPr>
          <p:cNvPr id="74756" name="Picture 4" descr="meeting - marseille 2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0388" y="1933575"/>
            <a:ext cx="6022975" cy="45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Посещение на колежа”Артур Римбо” и дискусия на тема професионално образование</a:t>
            </a:r>
          </a:p>
        </p:txBody>
      </p:sp>
      <p:pic>
        <p:nvPicPr>
          <p:cNvPr id="75779" name="Picture 3" descr="meeting - marseille 2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4638" y="2065338"/>
            <a:ext cx="6329362" cy="4295775"/>
          </a:xfrm>
          <a:prstGeom prst="rect">
            <a:avLst/>
          </a:prstGeom>
          <a:noFill/>
        </p:spPr>
      </p:pic>
      <p:pic>
        <p:nvPicPr>
          <p:cNvPr id="75780" name="Picture 4" descr="meeting - marseille 2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2913" y="2063750"/>
            <a:ext cx="4456112" cy="4413250"/>
          </a:xfrm>
          <a:prstGeom prst="rect">
            <a:avLst/>
          </a:prstGeom>
          <a:noFill/>
        </p:spPr>
      </p:pic>
      <p:pic>
        <p:nvPicPr>
          <p:cNvPr id="75782" name="Picture 6" descr="meeting - marseille 2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7138" y="1947863"/>
            <a:ext cx="6138862" cy="452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Вълнуващи моменти от посещение на детска градина и начално училище – представляващи степен в образователната система на Франция</a:t>
            </a:r>
          </a:p>
        </p:txBody>
      </p:sp>
      <p:pic>
        <p:nvPicPr>
          <p:cNvPr id="76803" name="Picture 3" descr="meeting - marseille 2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8750" y="2517775"/>
            <a:ext cx="5937250" cy="4340225"/>
          </a:xfrm>
          <a:prstGeom prst="rect">
            <a:avLst/>
          </a:prstGeom>
          <a:noFill/>
        </p:spPr>
      </p:pic>
      <p:pic>
        <p:nvPicPr>
          <p:cNvPr id="76804" name="Picture 4" descr="meeting - marseille 2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7150" y="2268538"/>
            <a:ext cx="5081588" cy="3759200"/>
          </a:xfrm>
          <a:prstGeom prst="rect">
            <a:avLst/>
          </a:prstGeom>
          <a:noFill/>
        </p:spPr>
      </p:pic>
      <p:pic>
        <p:nvPicPr>
          <p:cNvPr id="76806" name="Picture 6" descr="meeting - marseille 2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16113" y="2862263"/>
            <a:ext cx="4672012" cy="36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Нашите съмишленици – децата от начален курс представящи България</a:t>
            </a:r>
          </a:p>
        </p:txBody>
      </p:sp>
      <p:pic>
        <p:nvPicPr>
          <p:cNvPr id="77827" name="Picture 3" descr="meeting - marseille 2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663950"/>
            <a:ext cx="4208462" cy="3003550"/>
          </a:xfrm>
          <a:prstGeom prst="rect">
            <a:avLst/>
          </a:prstGeom>
          <a:noFill/>
        </p:spPr>
      </p:pic>
      <p:pic>
        <p:nvPicPr>
          <p:cNvPr id="77828" name="Picture 4" descr="meeting - marseille 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8913" y="1895475"/>
            <a:ext cx="3484562" cy="4962525"/>
          </a:xfrm>
          <a:prstGeom prst="rect">
            <a:avLst/>
          </a:prstGeom>
          <a:noFill/>
        </p:spPr>
      </p:pic>
      <p:pic>
        <p:nvPicPr>
          <p:cNvPr id="77829" name="Picture 5" descr="meeting - marseille 3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3488" y="1685925"/>
            <a:ext cx="3846512" cy="4892675"/>
          </a:xfrm>
          <a:prstGeom prst="rect">
            <a:avLst/>
          </a:prstGeom>
          <a:noFill/>
        </p:spPr>
      </p:pic>
      <p:pic>
        <p:nvPicPr>
          <p:cNvPr id="77830" name="Picture 6" descr="meeting - marseille 3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52688" y="363538"/>
            <a:ext cx="4572000" cy="649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/>
              <a:t>Среща с представители на регионалния инспекторат по образование в Марсилия и работа по проекта</a:t>
            </a:r>
          </a:p>
        </p:txBody>
      </p:sp>
      <p:pic>
        <p:nvPicPr>
          <p:cNvPr id="78851" name="Picture 3" descr="meeting - marseille 3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7963" y="2236788"/>
            <a:ext cx="5888037" cy="4240212"/>
          </a:xfrm>
          <a:prstGeom prst="rect">
            <a:avLst/>
          </a:prstGeom>
          <a:noFill/>
        </p:spPr>
      </p:pic>
      <p:pic>
        <p:nvPicPr>
          <p:cNvPr id="78852" name="Picture 4" descr="meeting - marseille 3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2975" y="1676400"/>
            <a:ext cx="6419850" cy="44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215_slide">
  <a:themeElements>
    <a:clrScheme name="ind_3215_slide 2">
      <a:dk1>
        <a:srgbClr val="333333"/>
      </a:dk1>
      <a:lt1>
        <a:srgbClr val="FFFFFF"/>
      </a:lt1>
      <a:dk2>
        <a:srgbClr val="CC0000"/>
      </a:dk2>
      <a:lt2>
        <a:srgbClr val="FFFFFF"/>
      </a:lt2>
      <a:accent1>
        <a:srgbClr val="FFB3E0"/>
      </a:accent1>
      <a:accent2>
        <a:srgbClr val="FFC77A"/>
      </a:accent2>
      <a:accent3>
        <a:srgbClr val="E2AAAA"/>
      </a:accent3>
      <a:accent4>
        <a:srgbClr val="DADADA"/>
      </a:accent4>
      <a:accent5>
        <a:srgbClr val="FFD6ED"/>
      </a:accent5>
      <a:accent6>
        <a:srgbClr val="E7B46E"/>
      </a:accent6>
      <a:hlink>
        <a:srgbClr val="FF9999"/>
      </a:hlink>
      <a:folHlink>
        <a:srgbClr val="FFA78C"/>
      </a:folHlink>
    </a:clrScheme>
    <a:fontScheme name="ind_3215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3215_slide 1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8080"/>
        </a:accent1>
        <a:accent2>
          <a:srgbClr val="FF9CA9"/>
        </a:accent2>
        <a:accent3>
          <a:srgbClr val="E2AAAA"/>
        </a:accent3>
        <a:accent4>
          <a:srgbClr val="DADADA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215_slide 2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E0"/>
        </a:accent1>
        <a:accent2>
          <a:srgbClr val="FFC77A"/>
        </a:accent2>
        <a:accent3>
          <a:srgbClr val="E2AAAA"/>
        </a:accent3>
        <a:accent4>
          <a:srgbClr val="DADADA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215_slide 3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B3"/>
        </a:accent1>
        <a:accent2>
          <a:srgbClr val="D2ED8C"/>
        </a:accent2>
        <a:accent3>
          <a:srgbClr val="E2AAAA"/>
        </a:accent3>
        <a:accent4>
          <a:srgbClr val="DADADA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215_slide 4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E47A"/>
        </a:accent1>
        <a:accent2>
          <a:srgbClr val="FFB3B3"/>
        </a:accent2>
        <a:accent3>
          <a:srgbClr val="E2AAAA"/>
        </a:accent3>
        <a:accent4>
          <a:srgbClr val="DADADA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215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8080"/>
        </a:accent1>
        <a:accent2>
          <a:srgbClr val="FF9CA9"/>
        </a:accent2>
        <a:accent3>
          <a:srgbClr val="FFFFFF"/>
        </a:accent3>
        <a:accent4>
          <a:srgbClr val="000000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15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E0"/>
        </a:accent1>
        <a:accent2>
          <a:srgbClr val="FFC77A"/>
        </a:accent2>
        <a:accent3>
          <a:srgbClr val="FFFFFF"/>
        </a:accent3>
        <a:accent4>
          <a:srgbClr val="000000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15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B3"/>
        </a:accent1>
        <a:accent2>
          <a:srgbClr val="D2ED8C"/>
        </a:accent2>
        <a:accent3>
          <a:srgbClr val="FFFFFF"/>
        </a:accent3>
        <a:accent4>
          <a:srgbClr val="000000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215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E47A"/>
        </a:accent1>
        <a:accent2>
          <a:srgbClr val="FFB3B3"/>
        </a:accent2>
        <a:accent3>
          <a:srgbClr val="FFFFFF"/>
        </a:accent3>
        <a:accent4>
          <a:srgbClr val="000000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0000"/>
      </a:dk2>
      <a:lt2>
        <a:srgbClr val="FFFFFF"/>
      </a:lt2>
      <a:accent1>
        <a:srgbClr val="FFB3E0"/>
      </a:accent1>
      <a:accent2>
        <a:srgbClr val="FFC77A"/>
      </a:accent2>
      <a:accent3>
        <a:srgbClr val="E2AAAA"/>
      </a:accent3>
      <a:accent4>
        <a:srgbClr val="DADADA"/>
      </a:accent4>
      <a:accent5>
        <a:srgbClr val="FFD6ED"/>
      </a:accent5>
      <a:accent6>
        <a:srgbClr val="E7B46E"/>
      </a:accent6>
      <a:hlink>
        <a:srgbClr val="FF9999"/>
      </a:hlink>
      <a:folHlink>
        <a:srgbClr val="FFA7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8080"/>
        </a:accent1>
        <a:accent2>
          <a:srgbClr val="FF9CA9"/>
        </a:accent2>
        <a:accent3>
          <a:srgbClr val="E2AAAA"/>
        </a:accent3>
        <a:accent4>
          <a:srgbClr val="DADADA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E0"/>
        </a:accent1>
        <a:accent2>
          <a:srgbClr val="FFC77A"/>
        </a:accent2>
        <a:accent3>
          <a:srgbClr val="E2AAAA"/>
        </a:accent3>
        <a:accent4>
          <a:srgbClr val="DADADA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B3"/>
        </a:accent1>
        <a:accent2>
          <a:srgbClr val="D2ED8C"/>
        </a:accent2>
        <a:accent3>
          <a:srgbClr val="E2AAAA"/>
        </a:accent3>
        <a:accent4>
          <a:srgbClr val="DADADA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E47A"/>
        </a:accent1>
        <a:accent2>
          <a:srgbClr val="FFB3B3"/>
        </a:accent2>
        <a:accent3>
          <a:srgbClr val="E2AAAA"/>
        </a:accent3>
        <a:accent4>
          <a:srgbClr val="DADADA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8080"/>
        </a:accent1>
        <a:accent2>
          <a:srgbClr val="FF9CA9"/>
        </a:accent2>
        <a:accent3>
          <a:srgbClr val="FFFFFF"/>
        </a:accent3>
        <a:accent4>
          <a:srgbClr val="000000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E0"/>
        </a:accent1>
        <a:accent2>
          <a:srgbClr val="FFC77A"/>
        </a:accent2>
        <a:accent3>
          <a:srgbClr val="FFFFFF"/>
        </a:accent3>
        <a:accent4>
          <a:srgbClr val="000000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B3"/>
        </a:accent1>
        <a:accent2>
          <a:srgbClr val="D2ED8C"/>
        </a:accent2>
        <a:accent3>
          <a:srgbClr val="FFFFFF"/>
        </a:accent3>
        <a:accent4>
          <a:srgbClr val="000000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E47A"/>
        </a:accent1>
        <a:accent2>
          <a:srgbClr val="FFB3B3"/>
        </a:accent2>
        <a:accent3>
          <a:srgbClr val="FFFFFF"/>
        </a:accent3>
        <a:accent4>
          <a:srgbClr val="000000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ind_3215_slide</Template>
  <TotalTime>218</TotalTime>
  <Words>163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ind_3215_slide</vt:lpstr>
      <vt:lpstr>1_Default Design</vt:lpstr>
      <vt:lpstr>“Взаимно културно влияние на колонизацията и миграцията”</vt:lpstr>
      <vt:lpstr>Стартиране на проекта</vt:lpstr>
      <vt:lpstr> Моменти от посещението в колеж “ Жул Фери”</vt:lpstr>
      <vt:lpstr>Материалната база в колежа</vt:lpstr>
      <vt:lpstr>Представяне на забележителностите на града чрез постери изработени от ученици</vt:lpstr>
      <vt:lpstr>Посещение на колежа”Артур Римбо” и дискусия на тема професионално образование</vt:lpstr>
      <vt:lpstr>Вълнуващи моменти от посещение на детска градина и начално училище – представляващи степен в образователната система на Франция</vt:lpstr>
      <vt:lpstr>Нашите съмишленици – децата от начален курс представящи България</vt:lpstr>
      <vt:lpstr>Среща с представители на регионалния инспекторат по образование в Марсилия и работа по проекта</vt:lpstr>
      <vt:lpstr>Посещение в училище “Втори шанс” създадено по проект на ЕС</vt:lpstr>
      <vt:lpstr>Виртуална разходка в Марсилия</vt:lpstr>
      <vt:lpstr>Diapositiva 12</vt:lpstr>
      <vt:lpstr>Diapositiva 13</vt:lpstr>
      <vt:lpstr>Diapositiva 14</vt:lpstr>
      <vt:lpstr>Diapositiva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Взаимно културно влияние на колонизацията и миграцията</dc:title>
  <dc:creator>Home</dc:creator>
  <cp:lastModifiedBy>RAMON</cp:lastModifiedBy>
  <cp:revision>53</cp:revision>
  <dcterms:created xsi:type="dcterms:W3CDTF">2010-12-27T11:33:02Z</dcterms:created>
  <dcterms:modified xsi:type="dcterms:W3CDTF">2012-05-05T21:36:57Z</dcterms:modified>
</cp:coreProperties>
</file>